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imes New Roman Italics" charset="1" panose="02030502070405090303"/>
      <p:regular r:id="rId26"/>
    </p:embeddedFont>
    <p:embeddedFont>
      <p:font typeface="Times New Roman Bold" charset="1" panose="02030802070405020303"/>
      <p:regular r:id="rId27"/>
    </p:embeddedFont>
    <p:embeddedFont>
      <p:font typeface="Times New Roman" charset="1" panose="020305020704050203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610056" y="-4237578"/>
            <a:ext cx="11067888" cy="18762156"/>
          </a:xfrm>
          <a:custGeom>
            <a:avLst/>
            <a:gdLst/>
            <a:ahLst/>
            <a:cxnLst/>
            <a:rect r="r" b="b" t="t" l="l"/>
            <a:pathLst>
              <a:path h="18762156" w="11067888">
                <a:moveTo>
                  <a:pt x="0" y="0"/>
                </a:moveTo>
                <a:lnTo>
                  <a:pt x="11067888" y="0"/>
                </a:lnTo>
                <a:lnTo>
                  <a:pt x="11067888" y="18762156"/>
                </a:lnTo>
                <a:lnTo>
                  <a:pt x="0" y="1876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91" t="-9818" r="-21332" b="-77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8188" y="7041396"/>
            <a:ext cx="1209812" cy="3636048"/>
          </a:xfrm>
          <a:custGeom>
            <a:avLst/>
            <a:gdLst/>
            <a:ahLst/>
            <a:cxnLst/>
            <a:rect r="r" b="b" t="t" l="l"/>
            <a:pathLst>
              <a:path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8728" y="8593361"/>
            <a:ext cx="3371824" cy="2066008"/>
          </a:xfrm>
          <a:custGeom>
            <a:avLst/>
            <a:gdLst/>
            <a:ahLst/>
            <a:cxnLst/>
            <a:rect r="r" b="b" t="t" l="l"/>
            <a:pathLst>
              <a:path h="2066008" w="3371824">
                <a:moveTo>
                  <a:pt x="0" y="0"/>
                </a:moveTo>
                <a:lnTo>
                  <a:pt x="3371823" y="0"/>
                </a:lnTo>
                <a:lnTo>
                  <a:pt x="3371823" y="2066008"/>
                </a:lnTo>
                <a:lnTo>
                  <a:pt x="0" y="2066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91913" y="-238589"/>
            <a:ext cx="2934775" cy="2534578"/>
          </a:xfrm>
          <a:custGeom>
            <a:avLst/>
            <a:gdLst/>
            <a:ahLst/>
            <a:cxnLst/>
            <a:rect r="r" b="b" t="t" l="l"/>
            <a:pathLst>
              <a:path h="2534578" w="2934775">
                <a:moveTo>
                  <a:pt x="2934774" y="0"/>
                </a:moveTo>
                <a:lnTo>
                  <a:pt x="0" y="0"/>
                </a:lnTo>
                <a:lnTo>
                  <a:pt x="0" y="2534578"/>
                </a:lnTo>
                <a:lnTo>
                  <a:pt x="2934774" y="2534578"/>
                </a:lnTo>
                <a:lnTo>
                  <a:pt x="29347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5138" y="-91802"/>
            <a:ext cx="2927677" cy="2241003"/>
          </a:xfrm>
          <a:custGeom>
            <a:avLst/>
            <a:gdLst/>
            <a:ahLst/>
            <a:cxnLst/>
            <a:rect r="r" b="b" t="t" l="l"/>
            <a:pathLst>
              <a:path h="2241003" w="2927677">
                <a:moveTo>
                  <a:pt x="0" y="0"/>
                </a:moveTo>
                <a:lnTo>
                  <a:pt x="2927676" y="0"/>
                </a:lnTo>
                <a:lnTo>
                  <a:pt x="2927676" y="2241004"/>
                </a:lnTo>
                <a:lnTo>
                  <a:pt x="0" y="2241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875765">
            <a:off x="-315536" y="7531217"/>
            <a:ext cx="2204385" cy="3454165"/>
          </a:xfrm>
          <a:custGeom>
            <a:avLst/>
            <a:gdLst/>
            <a:ahLst/>
            <a:cxnLst/>
            <a:rect r="r" b="b" t="t" l="l"/>
            <a:pathLst>
              <a:path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29128" y="3863702"/>
            <a:ext cx="14429743" cy="432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492"/>
              </a:lnSpc>
              <a:spcBef>
                <a:spcPct val="0"/>
              </a:spcBef>
            </a:pPr>
            <a:r>
              <a:rPr lang="en-US" sz="11780" i="true">
                <a:solidFill>
                  <a:srgbClr val="43312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Car Black Box Project Using PIC18F4580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818079" y="-390444"/>
            <a:ext cx="2326561" cy="1607442"/>
          </a:xfrm>
          <a:custGeom>
            <a:avLst/>
            <a:gdLst/>
            <a:ahLst/>
            <a:cxnLst/>
            <a:rect r="r" b="b" t="t" l="l"/>
            <a:pathLst>
              <a:path h="1607442" w="2326561">
                <a:moveTo>
                  <a:pt x="0" y="0"/>
                </a:moveTo>
                <a:lnTo>
                  <a:pt x="2326560" y="0"/>
                </a:lnTo>
                <a:lnTo>
                  <a:pt x="2326560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84122" y="-390444"/>
            <a:ext cx="2458597" cy="1506449"/>
          </a:xfrm>
          <a:custGeom>
            <a:avLst/>
            <a:gdLst/>
            <a:ahLst/>
            <a:cxnLst/>
            <a:rect r="r" b="b" t="t" l="l"/>
            <a:pathLst>
              <a:path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84122" y="8265378"/>
            <a:ext cx="6138267" cy="188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b="true" sz="5100" spc="657">
                <a:solidFill>
                  <a:srgbClr val="43312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</a:t>
            </a:r>
          </a:p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b="true" sz="5100" spc="657">
                <a:solidFill>
                  <a:srgbClr val="43312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KALAIVANAN 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904875"/>
            <a:ext cx="18288000" cy="661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 spc="4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Data Logging: Vehicle parameters are logged continuously.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Gear Control: MKP allows manual gear adjustments based on user input.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Collision Detection: Disables further gear changes after a crash event.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Interface: Simple dashboard for viewing and managing vehicle data.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4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3200" spc="4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Disadvantages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Limited Gear Control Post-Collision: Once a crash occurs, no further gear shifting is possible, limiting the flexibility.</a:t>
            </a:r>
          </a:p>
          <a:p>
            <a:pPr algn="l" marL="604542" indent="-302271" lvl="1">
              <a:lnSpc>
                <a:spcPts val="3920"/>
              </a:lnSpc>
              <a:buAutoNum type="arabicPeriod" startAt="1"/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Power Consumption: Continuous operation may lead to higher power usage over long durations.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-114300"/>
            <a:ext cx="18288000" cy="598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OF PIC18F4580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Overview: 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PIC18F4580 is a high-performance microcontroller with integrated peripherals to control sensors, data logging, and user interface.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Key Components: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CPU: Executes control logic for MKP inputs and sensor data.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Memory: Flash memory and EEPROM for program storage and data storage.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I/O Ports: Interface with MKP and sensors.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Communication: UART/USB for downloading logs or updates.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Peripheral Modules: Timers, ADCs for sensor input, and I/O for MKP.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07732" y="3118161"/>
            <a:ext cx="5774668" cy="4050677"/>
          </a:xfrm>
          <a:custGeom>
            <a:avLst/>
            <a:gdLst/>
            <a:ahLst/>
            <a:cxnLst/>
            <a:rect r="r" b="b" t="t" l="l"/>
            <a:pathLst>
              <a:path h="4050677" w="5774668">
                <a:moveTo>
                  <a:pt x="0" y="0"/>
                </a:moveTo>
                <a:lnTo>
                  <a:pt x="5774668" y="0"/>
                </a:lnTo>
                <a:lnTo>
                  <a:pt x="5774668" y="4050678"/>
                </a:lnTo>
                <a:lnTo>
                  <a:pt x="0" y="405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1910" y="2516774"/>
            <a:ext cx="10124056" cy="4863643"/>
          </a:xfrm>
          <a:custGeom>
            <a:avLst/>
            <a:gdLst/>
            <a:ahLst/>
            <a:cxnLst/>
            <a:rect r="r" b="b" t="t" l="l"/>
            <a:pathLst>
              <a:path h="4863643" w="10124056">
                <a:moveTo>
                  <a:pt x="0" y="0"/>
                </a:moveTo>
                <a:lnTo>
                  <a:pt x="10124056" y="0"/>
                </a:lnTo>
                <a:lnTo>
                  <a:pt x="10124056" y="4863642"/>
                </a:lnTo>
                <a:lnTo>
                  <a:pt x="0" y="486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83570" y="411480"/>
            <a:ext cx="12120860" cy="102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  <a:spcBef>
                <a:spcPct val="0"/>
              </a:spcBef>
            </a:pPr>
            <a:r>
              <a:rPr lang="en-US" b="true" sz="5400" spc="69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PIN DIAGRAM</a:t>
            </a:r>
            <a:r>
              <a:rPr lang="en-US" b="true" sz="5400" spc="69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OF PIC18F4580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33439" y="160838"/>
            <a:ext cx="14221123" cy="853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41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 AND MENU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Background: 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with light blue accents.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Content/Menu: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View Log: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View the recorded data including speed, time, and event logs.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Download Log: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Download logs to an external device for analysis.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Set Time: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 the system time for proper event logging.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Clear Log: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Clear the stored data logs.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Control Parameters: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MKP1: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Press to increase the gear until the collision condition is met.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MKP2: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Press to decrease the gear until the minimum limit is reached.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MKP3: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Detects a collision, disables gear changes until reset.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MKP4: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Enter to trigger the event or process.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MKP5:</a:t>
            </a: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Return to the menu or main screen.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9221" y="-1500146"/>
            <a:ext cx="22112863" cy="12790248"/>
            <a:chOff x="0" y="0"/>
            <a:chExt cx="29483818" cy="1705366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6289727" y="-6289727"/>
              <a:ext cx="16904364" cy="29483818"/>
            </a:xfrm>
            <a:custGeom>
              <a:avLst/>
              <a:gdLst/>
              <a:ahLst/>
              <a:cxnLst/>
              <a:rect r="r" b="b" t="t" l="l"/>
              <a:pathLst>
                <a:path h="29483818" w="16904364">
                  <a:moveTo>
                    <a:pt x="0" y="0"/>
                  </a:moveTo>
                  <a:lnTo>
                    <a:pt x="16904364" y="0"/>
                  </a:lnTo>
                  <a:lnTo>
                    <a:pt x="16904364" y="29483818"/>
                  </a:lnTo>
                  <a:lnTo>
                    <a:pt x="0" y="29483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987920" y="-5273332"/>
              <a:ext cx="16568041" cy="28085951"/>
            </a:xfrm>
            <a:custGeom>
              <a:avLst/>
              <a:gdLst/>
              <a:ahLst/>
              <a:cxnLst/>
              <a:rect r="r" b="b" t="t" l="l"/>
              <a:pathLst>
                <a:path h="28085951" w="16568041">
                  <a:moveTo>
                    <a:pt x="0" y="0"/>
                  </a:moveTo>
                  <a:lnTo>
                    <a:pt x="16568042" y="0"/>
                  </a:lnTo>
                  <a:lnTo>
                    <a:pt x="16568042" y="28085951"/>
                  </a:lnTo>
                  <a:lnTo>
                    <a:pt x="0" y="2808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77755" y="1651535"/>
            <a:ext cx="17332491" cy="8150336"/>
          </a:xfrm>
          <a:custGeom>
            <a:avLst/>
            <a:gdLst/>
            <a:ahLst/>
            <a:cxnLst/>
            <a:rect r="r" b="b" t="t" l="l"/>
            <a:pathLst>
              <a:path h="8150336" w="17332491">
                <a:moveTo>
                  <a:pt x="0" y="0"/>
                </a:moveTo>
                <a:lnTo>
                  <a:pt x="17332490" y="0"/>
                </a:lnTo>
                <a:lnTo>
                  <a:pt x="17332490" y="8150336"/>
                </a:lnTo>
                <a:lnTo>
                  <a:pt x="0" y="815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5455" y="180733"/>
            <a:ext cx="1251108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FLOW CHART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9221" y="-1500146"/>
            <a:ext cx="22112863" cy="12790248"/>
            <a:chOff x="0" y="0"/>
            <a:chExt cx="29483818" cy="1705366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6289727" y="-6289727"/>
              <a:ext cx="16904364" cy="29483818"/>
            </a:xfrm>
            <a:custGeom>
              <a:avLst/>
              <a:gdLst/>
              <a:ahLst/>
              <a:cxnLst/>
              <a:rect r="r" b="b" t="t" l="l"/>
              <a:pathLst>
                <a:path h="29483818" w="16904364">
                  <a:moveTo>
                    <a:pt x="0" y="0"/>
                  </a:moveTo>
                  <a:lnTo>
                    <a:pt x="16904364" y="0"/>
                  </a:lnTo>
                  <a:lnTo>
                    <a:pt x="16904364" y="29483818"/>
                  </a:lnTo>
                  <a:lnTo>
                    <a:pt x="0" y="29483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987920" y="-5273332"/>
              <a:ext cx="16568041" cy="28085951"/>
            </a:xfrm>
            <a:custGeom>
              <a:avLst/>
              <a:gdLst/>
              <a:ahLst/>
              <a:cxnLst/>
              <a:rect r="r" b="b" t="t" l="l"/>
              <a:pathLst>
                <a:path h="28085951" w="16568041">
                  <a:moveTo>
                    <a:pt x="0" y="0"/>
                  </a:moveTo>
                  <a:lnTo>
                    <a:pt x="16568042" y="0"/>
                  </a:lnTo>
                  <a:lnTo>
                    <a:pt x="16568042" y="28085951"/>
                  </a:lnTo>
                  <a:lnTo>
                    <a:pt x="0" y="2808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953446"/>
            <a:ext cx="6641635" cy="2647998"/>
          </a:xfrm>
          <a:custGeom>
            <a:avLst/>
            <a:gdLst/>
            <a:ahLst/>
            <a:cxnLst/>
            <a:rect r="r" b="b" t="t" l="l"/>
            <a:pathLst>
              <a:path h="2647998" w="6641635">
                <a:moveTo>
                  <a:pt x="0" y="0"/>
                </a:moveTo>
                <a:lnTo>
                  <a:pt x="6641635" y="0"/>
                </a:lnTo>
                <a:lnTo>
                  <a:pt x="6641635" y="2647997"/>
                </a:lnTo>
                <a:lnTo>
                  <a:pt x="0" y="2647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70" b="-112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1699" y="1953446"/>
            <a:ext cx="6632620" cy="2202435"/>
          </a:xfrm>
          <a:custGeom>
            <a:avLst/>
            <a:gdLst/>
            <a:ahLst/>
            <a:cxnLst/>
            <a:rect r="r" b="b" t="t" l="l"/>
            <a:pathLst>
              <a:path h="2202435" w="6632620">
                <a:moveTo>
                  <a:pt x="0" y="0"/>
                </a:moveTo>
                <a:lnTo>
                  <a:pt x="6632620" y="0"/>
                </a:lnTo>
                <a:lnTo>
                  <a:pt x="6632620" y="2202434"/>
                </a:lnTo>
                <a:lnTo>
                  <a:pt x="0" y="220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077261"/>
            <a:ext cx="6418109" cy="2364566"/>
          </a:xfrm>
          <a:custGeom>
            <a:avLst/>
            <a:gdLst/>
            <a:ahLst/>
            <a:cxnLst/>
            <a:rect r="r" b="b" t="t" l="l"/>
            <a:pathLst>
              <a:path h="2364566" w="6418109">
                <a:moveTo>
                  <a:pt x="0" y="0"/>
                </a:moveTo>
                <a:lnTo>
                  <a:pt x="6418109" y="0"/>
                </a:lnTo>
                <a:lnTo>
                  <a:pt x="6418109" y="2364567"/>
                </a:lnTo>
                <a:lnTo>
                  <a:pt x="0" y="2364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5455" y="180733"/>
            <a:ext cx="1251108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675233" y="5599255"/>
            <a:ext cx="4126067" cy="3320579"/>
          </a:xfrm>
          <a:custGeom>
            <a:avLst/>
            <a:gdLst/>
            <a:ahLst/>
            <a:cxnLst/>
            <a:rect r="r" b="b" t="t" l="l"/>
            <a:pathLst>
              <a:path h="3320579" w="4126067">
                <a:moveTo>
                  <a:pt x="0" y="0"/>
                </a:moveTo>
                <a:lnTo>
                  <a:pt x="4126067" y="0"/>
                </a:lnTo>
                <a:lnTo>
                  <a:pt x="4126067" y="3320579"/>
                </a:lnTo>
                <a:lnTo>
                  <a:pt x="0" y="3320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09221" y="-1500146"/>
            <a:ext cx="22112863" cy="12790248"/>
            <a:chOff x="0" y="0"/>
            <a:chExt cx="29483818" cy="17053665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6289727" y="-6289727"/>
              <a:ext cx="16904364" cy="29483818"/>
            </a:xfrm>
            <a:custGeom>
              <a:avLst/>
              <a:gdLst/>
              <a:ahLst/>
              <a:cxnLst/>
              <a:rect r="r" b="b" t="t" l="l"/>
              <a:pathLst>
                <a:path h="29483818" w="16904364">
                  <a:moveTo>
                    <a:pt x="0" y="0"/>
                  </a:moveTo>
                  <a:lnTo>
                    <a:pt x="16904364" y="0"/>
                  </a:lnTo>
                  <a:lnTo>
                    <a:pt x="16904364" y="29483818"/>
                  </a:lnTo>
                  <a:lnTo>
                    <a:pt x="0" y="29483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987920" y="-5273332"/>
              <a:ext cx="16568041" cy="28085951"/>
            </a:xfrm>
            <a:custGeom>
              <a:avLst/>
              <a:gdLst/>
              <a:ahLst/>
              <a:cxnLst/>
              <a:rect r="r" b="b" t="t" l="l"/>
              <a:pathLst>
                <a:path h="28085951" w="16568041">
                  <a:moveTo>
                    <a:pt x="0" y="0"/>
                  </a:moveTo>
                  <a:lnTo>
                    <a:pt x="16568042" y="0"/>
                  </a:lnTo>
                  <a:lnTo>
                    <a:pt x="16568042" y="28085951"/>
                  </a:lnTo>
                  <a:lnTo>
                    <a:pt x="0" y="2808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088210" y="1950202"/>
            <a:ext cx="6434753" cy="2519903"/>
          </a:xfrm>
          <a:custGeom>
            <a:avLst/>
            <a:gdLst/>
            <a:ahLst/>
            <a:cxnLst/>
            <a:rect r="r" b="b" t="t" l="l"/>
            <a:pathLst>
              <a:path h="2519903" w="6434753">
                <a:moveTo>
                  <a:pt x="0" y="0"/>
                </a:moveTo>
                <a:lnTo>
                  <a:pt x="6434753" y="0"/>
                </a:lnTo>
                <a:lnTo>
                  <a:pt x="6434753" y="2519903"/>
                </a:lnTo>
                <a:lnTo>
                  <a:pt x="0" y="251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20890"/>
            <a:ext cx="6511902" cy="2178527"/>
          </a:xfrm>
          <a:custGeom>
            <a:avLst/>
            <a:gdLst/>
            <a:ahLst/>
            <a:cxnLst/>
            <a:rect r="r" b="b" t="t" l="l"/>
            <a:pathLst>
              <a:path h="2178527" w="6511902">
                <a:moveTo>
                  <a:pt x="0" y="0"/>
                </a:moveTo>
                <a:lnTo>
                  <a:pt x="6511902" y="0"/>
                </a:lnTo>
                <a:lnTo>
                  <a:pt x="6511902" y="2178527"/>
                </a:lnTo>
                <a:lnTo>
                  <a:pt x="0" y="2178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8210" y="5604105"/>
            <a:ext cx="6249561" cy="2221605"/>
          </a:xfrm>
          <a:custGeom>
            <a:avLst/>
            <a:gdLst/>
            <a:ahLst/>
            <a:cxnLst/>
            <a:rect r="r" b="b" t="t" l="l"/>
            <a:pathLst>
              <a:path h="2221605" w="6249561">
                <a:moveTo>
                  <a:pt x="0" y="0"/>
                </a:moveTo>
                <a:lnTo>
                  <a:pt x="6249561" y="0"/>
                </a:lnTo>
                <a:lnTo>
                  <a:pt x="6249561" y="2221605"/>
                </a:lnTo>
                <a:lnTo>
                  <a:pt x="0" y="2221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05455" y="180733"/>
            <a:ext cx="12511085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076442" y="3568423"/>
            <a:ext cx="2154077" cy="5671186"/>
          </a:xfrm>
          <a:custGeom>
            <a:avLst/>
            <a:gdLst/>
            <a:ahLst/>
            <a:cxnLst/>
            <a:rect r="r" b="b" t="t" l="l"/>
            <a:pathLst>
              <a:path h="5671186" w="2154077">
                <a:moveTo>
                  <a:pt x="0" y="0"/>
                </a:moveTo>
                <a:lnTo>
                  <a:pt x="2154077" y="0"/>
                </a:lnTo>
                <a:lnTo>
                  <a:pt x="2154077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078188" y="7041396"/>
            <a:ext cx="1209812" cy="3636048"/>
          </a:xfrm>
          <a:custGeom>
            <a:avLst/>
            <a:gdLst/>
            <a:ahLst/>
            <a:cxnLst/>
            <a:rect r="r" b="b" t="t" l="l"/>
            <a:pathLst>
              <a:path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15574" y="9086932"/>
            <a:ext cx="3371824" cy="2066008"/>
          </a:xfrm>
          <a:custGeom>
            <a:avLst/>
            <a:gdLst/>
            <a:ahLst/>
            <a:cxnLst/>
            <a:rect r="r" b="b" t="t" l="l"/>
            <a:pathLst>
              <a:path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307674" y="-238589"/>
            <a:ext cx="2419014" cy="2089148"/>
          </a:xfrm>
          <a:custGeom>
            <a:avLst/>
            <a:gdLst/>
            <a:ahLst/>
            <a:cxnLst/>
            <a:rect r="r" b="b" t="t" l="l"/>
            <a:pathLst>
              <a:path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77181" y="-390444"/>
            <a:ext cx="2927677" cy="2241003"/>
          </a:xfrm>
          <a:custGeom>
            <a:avLst/>
            <a:gdLst/>
            <a:ahLst/>
            <a:cxnLst/>
            <a:rect r="r" b="b" t="t" l="l"/>
            <a:pathLst>
              <a:path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14463" y="8836840"/>
            <a:ext cx="3714228" cy="2566194"/>
          </a:xfrm>
          <a:custGeom>
            <a:avLst/>
            <a:gdLst/>
            <a:ahLst/>
            <a:cxnLst/>
            <a:rect r="r" b="b" t="t" l="l"/>
            <a:pathLst>
              <a:path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875765">
            <a:off x="-315536" y="7531217"/>
            <a:ext cx="2204385" cy="3454165"/>
          </a:xfrm>
          <a:custGeom>
            <a:avLst/>
            <a:gdLst/>
            <a:ahLst/>
            <a:cxnLst/>
            <a:rect r="r" b="b" t="t" l="l"/>
            <a:pathLst>
              <a:path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4925" y="-578742"/>
            <a:ext cx="2326561" cy="1607442"/>
          </a:xfrm>
          <a:custGeom>
            <a:avLst/>
            <a:gdLst/>
            <a:ahLst/>
            <a:cxnLst/>
            <a:rect r="r" b="b" t="t" l="l"/>
            <a:pathLst>
              <a:path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4463" y="-578742"/>
            <a:ext cx="2458597" cy="1506449"/>
          </a:xfrm>
          <a:custGeom>
            <a:avLst/>
            <a:gdLst/>
            <a:ahLst/>
            <a:cxnLst/>
            <a:rect r="r" b="b" t="t" l="l"/>
            <a:pathLst>
              <a:path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88457" y="1209218"/>
            <a:ext cx="1251108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974518"/>
            <a:ext cx="18288000" cy="3641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•Smart Integration with Car ECU: Allowing the system to work seamlessly with the car’s existing control units for enhanced data collection.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•Expanded Sensor Array: Adding additional sensors for monitoring tire pressure, fuel consumption, etc.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•Mobile Application Integration: Viewing and downloading logs via a smartphone app.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•Artificial Intelligence: Using AI to predict potential issues based on vehicle data (e.g., potential accidents, maintenance needs).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078188" y="7041396"/>
            <a:ext cx="1209812" cy="3636048"/>
          </a:xfrm>
          <a:custGeom>
            <a:avLst/>
            <a:gdLst/>
            <a:ahLst/>
            <a:cxnLst/>
            <a:rect r="r" b="b" t="t" l="l"/>
            <a:pathLst>
              <a:path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15574" y="9086932"/>
            <a:ext cx="3371824" cy="2066008"/>
          </a:xfrm>
          <a:custGeom>
            <a:avLst/>
            <a:gdLst/>
            <a:ahLst/>
            <a:cxnLst/>
            <a:rect r="r" b="b" t="t" l="l"/>
            <a:pathLst>
              <a:path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307674" y="-238589"/>
            <a:ext cx="2419014" cy="2089148"/>
          </a:xfrm>
          <a:custGeom>
            <a:avLst/>
            <a:gdLst/>
            <a:ahLst/>
            <a:cxnLst/>
            <a:rect r="r" b="b" t="t" l="l"/>
            <a:pathLst>
              <a:path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77181" y="-390444"/>
            <a:ext cx="2927677" cy="2241003"/>
          </a:xfrm>
          <a:custGeom>
            <a:avLst/>
            <a:gdLst/>
            <a:ahLst/>
            <a:cxnLst/>
            <a:rect r="r" b="b" t="t" l="l"/>
            <a:pathLst>
              <a:path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14463" y="8836840"/>
            <a:ext cx="3714228" cy="2566194"/>
          </a:xfrm>
          <a:custGeom>
            <a:avLst/>
            <a:gdLst/>
            <a:ahLst/>
            <a:cxnLst/>
            <a:rect r="r" b="b" t="t" l="l"/>
            <a:pathLst>
              <a:path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875765">
            <a:off x="-315536" y="7531217"/>
            <a:ext cx="2204385" cy="3454165"/>
          </a:xfrm>
          <a:custGeom>
            <a:avLst/>
            <a:gdLst/>
            <a:ahLst/>
            <a:cxnLst/>
            <a:rect r="r" b="b" t="t" l="l"/>
            <a:pathLst>
              <a:path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4925" y="-578742"/>
            <a:ext cx="2326561" cy="1607442"/>
          </a:xfrm>
          <a:custGeom>
            <a:avLst/>
            <a:gdLst/>
            <a:ahLst/>
            <a:cxnLst/>
            <a:rect r="r" b="b" t="t" l="l"/>
            <a:pathLst>
              <a:path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4463" y="-578742"/>
            <a:ext cx="2458597" cy="1506449"/>
          </a:xfrm>
          <a:custGeom>
            <a:avLst/>
            <a:gdLst/>
            <a:ahLst/>
            <a:cxnLst/>
            <a:rect r="r" b="b" t="t" l="l"/>
            <a:pathLst>
              <a:path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88457" y="1209218"/>
            <a:ext cx="1251108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9148" y="2831643"/>
            <a:ext cx="15609704" cy="384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099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car black box project using the PIC18F4580 and Matrix Digital Keypad offers a reliable, simple solution for vehicle monitoring and data logging.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•The integration of gear control, collision detection, and data storage adds value for both real-time tracking and accident analysis.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•Future improvements can make the system even more intelligent and interconnected with modern car technologies</a:t>
            </a: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610056" y="-4237578"/>
            <a:ext cx="11067888" cy="18762156"/>
          </a:xfrm>
          <a:custGeom>
            <a:avLst/>
            <a:gdLst/>
            <a:ahLst/>
            <a:cxnLst/>
            <a:rect r="r" b="b" t="t" l="l"/>
            <a:pathLst>
              <a:path h="18762156" w="11067888">
                <a:moveTo>
                  <a:pt x="0" y="0"/>
                </a:moveTo>
                <a:lnTo>
                  <a:pt x="11067888" y="0"/>
                </a:lnTo>
                <a:lnTo>
                  <a:pt x="11067888" y="18762156"/>
                </a:lnTo>
                <a:lnTo>
                  <a:pt x="0" y="1876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91" t="-9818" r="-21332" b="-77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8188" y="7041396"/>
            <a:ext cx="1209812" cy="3636048"/>
          </a:xfrm>
          <a:custGeom>
            <a:avLst/>
            <a:gdLst/>
            <a:ahLst/>
            <a:cxnLst/>
            <a:rect r="r" b="b" t="t" l="l"/>
            <a:pathLst>
              <a:path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8728" y="8593361"/>
            <a:ext cx="3371824" cy="2066008"/>
          </a:xfrm>
          <a:custGeom>
            <a:avLst/>
            <a:gdLst/>
            <a:ahLst/>
            <a:cxnLst/>
            <a:rect r="r" b="b" t="t" l="l"/>
            <a:pathLst>
              <a:path h="2066008" w="3371824">
                <a:moveTo>
                  <a:pt x="0" y="0"/>
                </a:moveTo>
                <a:lnTo>
                  <a:pt x="3371823" y="0"/>
                </a:lnTo>
                <a:lnTo>
                  <a:pt x="3371823" y="2066008"/>
                </a:lnTo>
                <a:lnTo>
                  <a:pt x="0" y="2066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91913" y="-238589"/>
            <a:ext cx="2934775" cy="2534578"/>
          </a:xfrm>
          <a:custGeom>
            <a:avLst/>
            <a:gdLst/>
            <a:ahLst/>
            <a:cxnLst/>
            <a:rect r="r" b="b" t="t" l="l"/>
            <a:pathLst>
              <a:path h="2534578" w="2934775">
                <a:moveTo>
                  <a:pt x="2934774" y="0"/>
                </a:moveTo>
                <a:lnTo>
                  <a:pt x="0" y="0"/>
                </a:lnTo>
                <a:lnTo>
                  <a:pt x="0" y="2534578"/>
                </a:lnTo>
                <a:lnTo>
                  <a:pt x="2934774" y="2534578"/>
                </a:lnTo>
                <a:lnTo>
                  <a:pt x="29347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5138" y="-91802"/>
            <a:ext cx="2927677" cy="2241003"/>
          </a:xfrm>
          <a:custGeom>
            <a:avLst/>
            <a:gdLst/>
            <a:ahLst/>
            <a:cxnLst/>
            <a:rect r="r" b="b" t="t" l="l"/>
            <a:pathLst>
              <a:path h="2241003" w="2927677">
                <a:moveTo>
                  <a:pt x="0" y="0"/>
                </a:moveTo>
                <a:lnTo>
                  <a:pt x="2927676" y="0"/>
                </a:lnTo>
                <a:lnTo>
                  <a:pt x="2927676" y="2241004"/>
                </a:lnTo>
                <a:lnTo>
                  <a:pt x="0" y="2241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8288" y="8369951"/>
            <a:ext cx="3714228" cy="2566194"/>
          </a:xfrm>
          <a:custGeom>
            <a:avLst/>
            <a:gdLst/>
            <a:ahLst/>
            <a:cxnLst/>
            <a:rect r="r" b="b" t="t" l="l"/>
            <a:pathLst>
              <a:path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4"/>
                </a:lnTo>
                <a:lnTo>
                  <a:pt x="0" y="2566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75765">
            <a:off x="-315536" y="7531217"/>
            <a:ext cx="2204385" cy="3454165"/>
          </a:xfrm>
          <a:custGeom>
            <a:avLst/>
            <a:gdLst/>
            <a:ahLst/>
            <a:cxnLst/>
            <a:rect r="r" b="b" t="t" l="l"/>
            <a:pathLst>
              <a:path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17469" y="2042659"/>
            <a:ext cx="10053062" cy="585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1"/>
              </a:lnSpc>
            </a:pPr>
            <a:r>
              <a:rPr lang="en-US" sz="15879">
                <a:solidFill>
                  <a:srgbClr val="594A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QnA</a:t>
            </a:r>
          </a:p>
          <a:p>
            <a:pPr algn="ctr" marL="0" indent="0" lvl="0">
              <a:lnSpc>
                <a:spcPts val="22231"/>
              </a:lnSpc>
              <a:spcBef>
                <a:spcPct val="0"/>
              </a:spcBef>
            </a:pPr>
            <a:r>
              <a:rPr lang="en-US" sz="15879">
                <a:solidFill>
                  <a:srgbClr val="594A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818079" y="-390444"/>
            <a:ext cx="2326561" cy="1607442"/>
          </a:xfrm>
          <a:custGeom>
            <a:avLst/>
            <a:gdLst/>
            <a:ahLst/>
            <a:cxnLst/>
            <a:rect r="r" b="b" t="t" l="l"/>
            <a:pathLst>
              <a:path h="1607442" w="2326561">
                <a:moveTo>
                  <a:pt x="0" y="0"/>
                </a:moveTo>
                <a:lnTo>
                  <a:pt x="2326560" y="0"/>
                </a:lnTo>
                <a:lnTo>
                  <a:pt x="2326560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4122" y="-390444"/>
            <a:ext cx="2458597" cy="1506449"/>
          </a:xfrm>
          <a:custGeom>
            <a:avLst/>
            <a:gdLst/>
            <a:ahLst/>
            <a:cxnLst/>
            <a:rect r="r" b="b" t="t" l="l"/>
            <a:pathLst>
              <a:path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29904" y="-210656"/>
            <a:ext cx="17658096" cy="602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4"/>
              </a:lnSpc>
            </a:pPr>
            <a:r>
              <a:rPr lang="en-US" b="true" sz="4182" spc="506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INTRODUCTION</a:t>
            </a:r>
          </a:p>
          <a:p>
            <a:pPr algn="l">
              <a:lnSpc>
                <a:spcPts val="5592"/>
              </a:lnSpc>
            </a:pPr>
            <a:r>
              <a:rPr lang="en-US" sz="2882" spc="348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Car Black Box monitors key vehicle parameters and records data, crucial for accident investigations and vehicle maintenance.</a:t>
            </a:r>
          </a:p>
          <a:p>
            <a:pPr algn="l">
              <a:lnSpc>
                <a:spcPts val="5592"/>
              </a:lnSpc>
            </a:pPr>
            <a:r>
              <a:rPr lang="en-US" sz="2882" spc="348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system incorporates a Matrix Digital Keypad (MKP) for controlling the gear shifts (increase/decrease), and a collision detection mechanism.</a:t>
            </a:r>
          </a:p>
          <a:p>
            <a:pPr algn="l">
              <a:lnSpc>
                <a:spcPts val="5592"/>
              </a:lnSpc>
            </a:pPr>
            <a:r>
              <a:rPr lang="en-US" sz="2882" spc="348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PIC18F4580 microcontroller is used to process data from sensors, control the dashboard interface, and handle the gear shift logic.</a:t>
            </a:r>
          </a:p>
          <a:p>
            <a:pPr algn="l">
              <a:lnSpc>
                <a:spcPts val="559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686690"/>
            <a:ext cx="18288000" cy="324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sz="3000" spc="387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car black box that records vehicle data, such as speed and location.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sz="3000" spc="387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MKP for gear shifting control (increase/decrease) and collision event detection.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sz="3000" spc="387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ensure that after a collision, the gear shifting system is disabled (no increase or decrease allowed after collision).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610056" y="-4237578"/>
            <a:ext cx="11067888" cy="18762156"/>
          </a:xfrm>
          <a:custGeom>
            <a:avLst/>
            <a:gdLst/>
            <a:ahLst/>
            <a:cxnLst/>
            <a:rect r="r" b="b" t="t" l="l"/>
            <a:pathLst>
              <a:path h="18762156" w="11067888">
                <a:moveTo>
                  <a:pt x="0" y="0"/>
                </a:moveTo>
                <a:lnTo>
                  <a:pt x="11067888" y="0"/>
                </a:lnTo>
                <a:lnTo>
                  <a:pt x="11067888" y="18762156"/>
                </a:lnTo>
                <a:lnTo>
                  <a:pt x="0" y="1876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91" t="-9818" r="-21332" b="-77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8188" y="7041396"/>
            <a:ext cx="1209812" cy="3636048"/>
          </a:xfrm>
          <a:custGeom>
            <a:avLst/>
            <a:gdLst/>
            <a:ahLst/>
            <a:cxnLst/>
            <a:rect r="r" b="b" t="t" l="l"/>
            <a:pathLst>
              <a:path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8728" y="8593361"/>
            <a:ext cx="3371824" cy="2066008"/>
          </a:xfrm>
          <a:custGeom>
            <a:avLst/>
            <a:gdLst/>
            <a:ahLst/>
            <a:cxnLst/>
            <a:rect r="r" b="b" t="t" l="l"/>
            <a:pathLst>
              <a:path h="2066008" w="3371824">
                <a:moveTo>
                  <a:pt x="0" y="0"/>
                </a:moveTo>
                <a:lnTo>
                  <a:pt x="3371823" y="0"/>
                </a:lnTo>
                <a:lnTo>
                  <a:pt x="3371823" y="2066008"/>
                </a:lnTo>
                <a:lnTo>
                  <a:pt x="0" y="2066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91913" y="-238589"/>
            <a:ext cx="2934775" cy="2534578"/>
          </a:xfrm>
          <a:custGeom>
            <a:avLst/>
            <a:gdLst/>
            <a:ahLst/>
            <a:cxnLst/>
            <a:rect r="r" b="b" t="t" l="l"/>
            <a:pathLst>
              <a:path h="2534578" w="2934775">
                <a:moveTo>
                  <a:pt x="2934774" y="0"/>
                </a:moveTo>
                <a:lnTo>
                  <a:pt x="0" y="0"/>
                </a:lnTo>
                <a:lnTo>
                  <a:pt x="0" y="2534578"/>
                </a:lnTo>
                <a:lnTo>
                  <a:pt x="2934774" y="2534578"/>
                </a:lnTo>
                <a:lnTo>
                  <a:pt x="29347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5138" y="-91802"/>
            <a:ext cx="2927677" cy="2241003"/>
          </a:xfrm>
          <a:custGeom>
            <a:avLst/>
            <a:gdLst/>
            <a:ahLst/>
            <a:cxnLst/>
            <a:rect r="r" b="b" t="t" l="l"/>
            <a:pathLst>
              <a:path h="2241003" w="2927677">
                <a:moveTo>
                  <a:pt x="0" y="0"/>
                </a:moveTo>
                <a:lnTo>
                  <a:pt x="2927676" y="0"/>
                </a:lnTo>
                <a:lnTo>
                  <a:pt x="2927676" y="2241004"/>
                </a:lnTo>
                <a:lnTo>
                  <a:pt x="0" y="2241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8288" y="8369951"/>
            <a:ext cx="3714228" cy="2566194"/>
          </a:xfrm>
          <a:custGeom>
            <a:avLst/>
            <a:gdLst/>
            <a:ahLst/>
            <a:cxnLst/>
            <a:rect r="r" b="b" t="t" l="l"/>
            <a:pathLst>
              <a:path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4"/>
                </a:lnTo>
                <a:lnTo>
                  <a:pt x="0" y="2566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75765">
            <a:off x="-315536" y="7531217"/>
            <a:ext cx="2204385" cy="3454165"/>
          </a:xfrm>
          <a:custGeom>
            <a:avLst/>
            <a:gdLst/>
            <a:ahLst/>
            <a:cxnLst/>
            <a:rect r="r" b="b" t="t" l="l"/>
            <a:pathLst>
              <a:path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17469" y="2042659"/>
            <a:ext cx="10053062" cy="585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1"/>
              </a:lnSpc>
            </a:pPr>
            <a:r>
              <a:rPr lang="en-US" sz="15879" i="true">
                <a:solidFill>
                  <a:srgbClr val="594A47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Thank</a:t>
            </a:r>
          </a:p>
          <a:p>
            <a:pPr algn="ctr" marL="0" indent="0" lvl="0">
              <a:lnSpc>
                <a:spcPts val="22231"/>
              </a:lnSpc>
              <a:spcBef>
                <a:spcPct val="0"/>
              </a:spcBef>
            </a:pPr>
            <a:r>
              <a:rPr lang="en-US" sz="15879" i="true">
                <a:solidFill>
                  <a:srgbClr val="594A47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818079" y="-390444"/>
            <a:ext cx="2326561" cy="1607442"/>
          </a:xfrm>
          <a:custGeom>
            <a:avLst/>
            <a:gdLst/>
            <a:ahLst/>
            <a:cxnLst/>
            <a:rect r="r" b="b" t="t" l="l"/>
            <a:pathLst>
              <a:path h="1607442" w="2326561">
                <a:moveTo>
                  <a:pt x="0" y="0"/>
                </a:moveTo>
                <a:lnTo>
                  <a:pt x="2326560" y="0"/>
                </a:lnTo>
                <a:lnTo>
                  <a:pt x="2326560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4122" y="-390444"/>
            <a:ext cx="2458597" cy="1506449"/>
          </a:xfrm>
          <a:custGeom>
            <a:avLst/>
            <a:gdLst/>
            <a:ahLst/>
            <a:cxnLst/>
            <a:rect r="r" b="b" t="t" l="l"/>
            <a:pathLst>
              <a:path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90628"/>
            <a:ext cx="15609704" cy="289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an Embedded System?</a:t>
            </a: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3F27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embedded system is a specialized computing device designed to perform specific tasks within a larger system. Unlike general-purpose computers, it optimizes efficiency, reliability, and performance for its particular application, integrating tightly with both hardware (like microcontrollers or microprocessors) and software.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36843"/>
            <a:ext cx="8442623" cy="3852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 spc="438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TYPES OF EMBEDDED SYSTEMS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Real-Time Embedded Systems </a:t>
            </a:r>
          </a:p>
          <a:p>
            <a:pPr algn="l" marL="647721" indent="-323861" lvl="1">
              <a:lnSpc>
                <a:spcPts val="4200"/>
              </a:lnSpc>
              <a:buAutoNum type="arabicPeriod" startAt="1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Hard Real-Time Systems</a:t>
            </a:r>
          </a:p>
          <a:p>
            <a:pPr algn="l" marL="647721" indent="-323861" lvl="1">
              <a:lnSpc>
                <a:spcPts val="4200"/>
              </a:lnSpc>
              <a:buAutoNum type="arabicPeriod" startAt="1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Soft Real-Time Systems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Standalone Embedded Systems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Networked Embedded Systems</a:t>
            </a:r>
          </a:p>
          <a:p>
            <a:pPr algn="l" marL="647721" indent="-323861" lvl="1">
              <a:lnSpc>
                <a:spcPts val="4200"/>
              </a:lnSpc>
              <a:buFont typeface="Arial"/>
              <a:buChar char="•"/>
            </a:pPr>
            <a:r>
              <a:rPr lang="en-US" b="true" sz="3000" spc="38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Mobile Embedded Systems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2640" y="914400"/>
            <a:ext cx="17955360" cy="670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MICROCONTROLLER: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microcontroller is an integrated circuit that includes a CPU, memory (RAM, ROM/Flash), and peripherals (I/O ports, timers, ADCs) on a single chip.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Designed for specific control applications and optimized for embedded systems.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Examples: PIC18F4580, Arduino, STM32.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MICROPROCESSOR: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b="true" sz="2800" spc="36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microprocessor is a central processing unit (CPU) that requires external components like memory and I/O interfaces to function.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in general-purpose computing systems where high processing power is needed.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3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Examples: Intel Core i7, AMD Ryzen, ARM Cortex-A series.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10010" y="652473"/>
            <a:ext cx="17667981" cy="9048621"/>
          </a:xfrm>
          <a:custGeom>
            <a:avLst/>
            <a:gdLst/>
            <a:ahLst/>
            <a:cxnLst/>
            <a:rect r="r" b="b" t="t" l="l"/>
            <a:pathLst>
              <a:path h="9048621" w="17667981">
                <a:moveTo>
                  <a:pt x="0" y="0"/>
                </a:moveTo>
                <a:lnTo>
                  <a:pt x="17667980" y="0"/>
                </a:lnTo>
                <a:lnTo>
                  <a:pt x="17667980" y="9048621"/>
                </a:lnTo>
                <a:lnTo>
                  <a:pt x="0" y="9048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3" r="-1363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1283" y="-501551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955879" y="1644733"/>
            <a:ext cx="10376241" cy="7613567"/>
          </a:xfrm>
          <a:custGeom>
            <a:avLst/>
            <a:gdLst/>
            <a:ahLst/>
            <a:cxnLst/>
            <a:rect r="r" b="b" t="t" l="l"/>
            <a:pathLst>
              <a:path h="7613567" w="10376241">
                <a:moveTo>
                  <a:pt x="0" y="0"/>
                </a:moveTo>
                <a:lnTo>
                  <a:pt x="10376242" y="0"/>
                </a:lnTo>
                <a:lnTo>
                  <a:pt x="10376242" y="7613567"/>
                </a:lnTo>
                <a:lnTo>
                  <a:pt x="0" y="7613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0494" y="522606"/>
            <a:ext cx="12511085" cy="84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0"/>
              </a:lnSpc>
              <a:spcBef>
                <a:spcPct val="0"/>
              </a:spcBef>
            </a:pPr>
            <a:r>
              <a:rPr lang="en-US" b="true" sz="4400" spc="567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PIC18F4580 DEVELOPMENT 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2640" y="466037"/>
            <a:ext cx="17955360" cy="929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METHODS AND CONCEPTS USED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Microcontroller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PIC18F4580 is used to interface with the MKP, sensors, and memory.</a:t>
            </a: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MKP Integration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Matrix Digital Keypad (MKP) allows user input for controlling the gear shift: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MKP1: Increases the gear (up to a limit).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MKP2: Decreases the gear (down to a limit).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MKP3: Detects collision (simulates crash event).</a:t>
            </a: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Sensors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Speed, GPS, and collision detection sensors.</a:t>
            </a: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Logging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Logs data to memory, accessible via the user interface.</a:t>
            </a:r>
          </a:p>
          <a:p>
            <a:pPr algn="l">
              <a:lnSpc>
                <a:spcPts val="3920"/>
              </a:lnSpc>
            </a:pPr>
          </a:p>
          <a:p>
            <a:pPr algn="ctr">
              <a:lnSpc>
                <a:spcPts val="4200"/>
              </a:lnSpc>
            </a:pPr>
            <a:r>
              <a:rPr lang="en-US" b="true" sz="3000" spc="38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need for a system that tracks vehicle data (speed, location) and ensures safe operation by controlling gear shifts with respect to driving conditions.</a:t>
            </a:r>
          </a:p>
          <a:p>
            <a:pPr algn="l">
              <a:lnSpc>
                <a:spcPts val="4060"/>
              </a:lnSpc>
            </a:pPr>
            <a:r>
              <a:rPr lang="en-US" sz="2900" spc="37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Challenge: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Developing a system that restricts gear shifting during collision and provides simple controls via MKP.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14350" y="1507883"/>
            <a:ext cx="17259300" cy="8779117"/>
          </a:xfrm>
          <a:custGeom>
            <a:avLst/>
            <a:gdLst/>
            <a:ahLst/>
            <a:cxnLst/>
            <a:rect r="r" b="b" t="t" l="l"/>
            <a:pathLst>
              <a:path h="8779117" w="17259300">
                <a:moveTo>
                  <a:pt x="0" y="0"/>
                </a:moveTo>
                <a:lnTo>
                  <a:pt x="17259300" y="0"/>
                </a:lnTo>
                <a:lnTo>
                  <a:pt x="17259300" y="8779117"/>
                </a:lnTo>
                <a:lnTo>
                  <a:pt x="0" y="8779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40" r="0" b="-39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5455" y="180733"/>
            <a:ext cx="1251108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 spc="902">
                <a:solidFill>
                  <a:srgbClr val="3F272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BLOCK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98644" y="-468268"/>
            <a:ext cx="19519283" cy="11290102"/>
            <a:chOff x="0" y="0"/>
            <a:chExt cx="26025711" cy="15053470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5552015" y="-5552015"/>
              <a:ext cx="14921681" cy="26025711"/>
            </a:xfrm>
            <a:custGeom>
              <a:avLst/>
              <a:gdLst/>
              <a:ahLst/>
              <a:cxnLst/>
              <a:rect r="r" b="b" t="t" l="l"/>
              <a:pathLst>
                <a:path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2" t="0" r="-888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6168319" y="-4654832"/>
              <a:ext cx="14624804" cy="24791798"/>
            </a:xfrm>
            <a:custGeom>
              <a:avLst/>
              <a:gdLst/>
              <a:ahLst/>
              <a:cxnLst/>
              <a:rect r="r" b="b" t="t" l="l"/>
              <a:pathLst>
                <a:path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19691" t="-9818" r="-21332" b="-776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435036"/>
            <a:ext cx="18288000" cy="983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3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PROCEDURE TO IMPLEMENT</a:t>
            </a:r>
          </a:p>
          <a:p>
            <a:pPr algn="l">
              <a:lnSpc>
                <a:spcPts val="4060"/>
              </a:lnSpc>
            </a:pPr>
            <a:r>
              <a:rPr lang="en-US" b="true" sz="2900" spc="3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DESIGN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>
              <a:lnSpc>
                <a:spcPts val="3920"/>
              </a:lnSpc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PIC18F4580 to control and process data from MKP, sensors, and memory.</a:t>
            </a:r>
          </a:p>
          <a:p>
            <a:pPr algn="l">
              <a:lnSpc>
                <a:spcPts val="3920"/>
              </a:lnSpc>
            </a:pPr>
            <a:r>
              <a:rPr lang="en-US" sz="2800" spc="3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 MKP for gear control (MKP1, MKP2, MKP3,MKP4,MKP5).</a:t>
            </a:r>
          </a:p>
          <a:p>
            <a:pPr algn="l">
              <a:lnSpc>
                <a:spcPts val="4060"/>
              </a:lnSpc>
            </a:pPr>
            <a:r>
              <a:rPr lang="en-US" b="true" sz="2900" spc="3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MATRIX KEYPAD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626132" indent="-313066" lvl="1">
              <a:lnSpc>
                <a:spcPts val="4060"/>
              </a:lnSpc>
              <a:buFont typeface="Arial"/>
              <a:buChar char="•"/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MKP1: Increases gear, with collision detection to prevent shifting beyond the maximum gear limit.</a:t>
            </a:r>
          </a:p>
          <a:p>
            <a:pPr algn="l" marL="626132" indent="-313066" lvl="1">
              <a:lnSpc>
                <a:spcPts val="4060"/>
              </a:lnSpc>
              <a:buFont typeface="Arial"/>
              <a:buChar char="•"/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MKP2: Decreases gear, with a floor limit to prevent shifting below the minimum gear.</a:t>
            </a:r>
          </a:p>
          <a:p>
            <a:pPr algn="l" marL="626132" indent="-313066" lvl="1">
              <a:lnSpc>
                <a:spcPts val="4060"/>
              </a:lnSpc>
              <a:buFont typeface="Arial"/>
              <a:buChar char="•"/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MKP3: Detects collisions, preventing further gear shifting if a collision is detected.</a:t>
            </a:r>
          </a:p>
          <a:p>
            <a:pPr algn="l" marL="626132" indent="-313066" lvl="1">
              <a:lnSpc>
                <a:spcPts val="4060"/>
              </a:lnSpc>
              <a:buFont typeface="Arial"/>
              <a:buChar char="•"/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MKP4: Enter to trigger the event or process.</a:t>
            </a:r>
          </a:p>
          <a:p>
            <a:pPr algn="l" marL="626132" indent="-313066" lvl="1">
              <a:lnSpc>
                <a:spcPts val="4060"/>
              </a:lnSpc>
              <a:buFont typeface="Arial"/>
              <a:buChar char="•"/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MKP5: Return to the menu or main screen.</a:t>
            </a:r>
          </a:p>
          <a:p>
            <a:pPr algn="l">
              <a:lnSpc>
                <a:spcPts val="4060"/>
              </a:lnSpc>
            </a:pPr>
            <a:r>
              <a:rPr lang="en-US" b="true" sz="2900" spc="3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LOGGING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Record and store speed, time, and events.</a:t>
            </a:r>
          </a:p>
          <a:p>
            <a:pPr algn="l">
              <a:lnSpc>
                <a:spcPts val="4060"/>
              </a:lnSpc>
            </a:pPr>
            <a:r>
              <a:rPr lang="en-US" b="true" sz="2900" spc="37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INTERFACE</a:t>
            </a: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Display the current gear, speed, and status.</a:t>
            </a:r>
          </a:p>
          <a:p>
            <a:pPr algn="l">
              <a:lnSpc>
                <a:spcPts val="4200"/>
              </a:lnSpc>
            </a:pPr>
            <a:r>
              <a:rPr lang="en-US" sz="3000" spc="387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Testing</a:t>
            </a:r>
          </a:p>
          <a:p>
            <a:pPr algn="l">
              <a:lnSpc>
                <a:spcPts val="4060"/>
              </a:lnSpc>
            </a:pPr>
            <a:r>
              <a:rPr lang="en-US" sz="2900" spc="3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gear shifting functionality and ensure collision detection disables gear change.</a:t>
            </a:r>
          </a:p>
          <a:p>
            <a:pPr algn="ctr">
              <a:lnSpc>
                <a:spcPts val="4200"/>
              </a:lnSpc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DAGcv925bs4</dc:identifier>
  <dcterms:modified xsi:type="dcterms:W3CDTF">2011-08-01T06:04:30Z</dcterms:modified>
  <cp:revision>1</cp:revision>
  <dc:title> Brown Beige Vintage Old Paper Group Project Presentation</dc:title>
</cp:coreProperties>
</file>